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1"/>
    <p:sldMasterId id="2147483650" r:id="rId2"/>
    <p:sldMasterId id="2147483668" r:id="rId3"/>
  </p:sldMasterIdLst>
  <p:notesMasterIdLst>
    <p:notesMasterId r:id="rId12"/>
  </p:notesMasterIdLst>
  <p:handoutMasterIdLst>
    <p:handoutMasterId r:id="rId13"/>
  </p:handoutMasterIdLst>
  <p:sldIdLst>
    <p:sldId id="256" r:id="rId4"/>
    <p:sldId id="263" r:id="rId5"/>
    <p:sldId id="266" r:id="rId6"/>
    <p:sldId id="267" r:id="rId7"/>
    <p:sldId id="261" r:id="rId8"/>
    <p:sldId id="268" r:id="rId9"/>
    <p:sldId id="270" r:id="rId10"/>
    <p:sldId id="269" r:id="rId11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197"/>
    <a:srgbClr val="143B65"/>
    <a:srgbClr val="163A66"/>
    <a:srgbClr val="182741"/>
    <a:srgbClr val="88C1FB"/>
    <a:srgbClr val="88C1AD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95588" autoAdjust="0"/>
  </p:normalViewPr>
  <p:slideViewPr>
    <p:cSldViewPr>
      <p:cViewPr>
        <p:scale>
          <a:sx n="73" d="100"/>
          <a:sy n="73" d="100"/>
        </p:scale>
        <p:origin x="-724" y="-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2828" y="2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F4FA1-E705-D642-911A-870EFB734DEF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4615B-BC90-6B4E-A584-3EBB2331E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139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 algn="r"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4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6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73ED7939-297B-45BA-B47C-5C35927058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517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609585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21917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828754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438339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789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sted States Census Bureau">
            <a:extLst>
              <a:ext uri="{FF2B5EF4-FFF2-40B4-BE49-F238E27FC236}">
                <a16:creationId xmlns:a16="http://schemas.microsoft.com/office/drawing/2014/main" xmlns="" id="{794FB8C7-F582-294C-A2E9-B8053A25F6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66156" y="2958157"/>
            <a:ext cx="1790700" cy="1168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xmlns="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xmlns="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pic>
        <p:nvPicPr>
          <p:cNvPr id="19" name="GSA" descr="GSA Starmark logo">
            <a:extLst>
              <a:ext uri="{FF2B5EF4-FFF2-40B4-BE49-F238E27FC236}">
                <a16:creationId xmlns:a16="http://schemas.microsoft.com/office/drawing/2014/main" xmlns="" id="{CEA3245E-F14A-AA42-9624-39BB8B424F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32320" y="3081528"/>
            <a:ext cx="939800" cy="939800"/>
          </a:xfrm>
          <a:prstGeom prst="rect">
            <a:avLst/>
          </a:prstGeom>
        </p:spPr>
      </p:pic>
      <p:pic>
        <p:nvPicPr>
          <p:cNvPr id="21" name="CIOC" descr="Seal of the CIO Council">
            <a:extLst>
              <a:ext uri="{FF2B5EF4-FFF2-40B4-BE49-F238E27FC236}">
                <a16:creationId xmlns:a16="http://schemas.microsoft.com/office/drawing/2014/main" xmlns="" id="{E43662C4-6C9A-7441-AB8D-A7AFE05E48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6111" y="2971800"/>
            <a:ext cx="1155700" cy="1155700"/>
          </a:xfrm>
          <a:prstGeom prst="rect">
            <a:avLst/>
          </a:prstGeom>
        </p:spPr>
      </p:pic>
      <p:sp>
        <p:nvSpPr>
          <p:cNvPr id="18" name="Session Subtitle 1">
            <a:extLst>
              <a:ext uri="{FF2B5EF4-FFF2-40B4-BE49-F238E27FC236}">
                <a16:creationId xmlns:a16="http://schemas.microsoft.com/office/drawing/2014/main" xmlns="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xmlns="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636815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(Thank Yo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xmlns="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xmlns="" id="{6918A0E4-8D1D-874C-8F91-5090AB8021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THANK YOU,</a:t>
            </a:r>
            <a:br>
              <a:rPr lang="en-US" dirty="0"/>
            </a:br>
            <a:r>
              <a:rPr lang="en-US" dirty="0"/>
              <a:t>For attending the…</a:t>
            </a:r>
          </a:p>
        </p:txBody>
      </p:sp>
    </p:spTree>
    <p:extLst>
      <p:ext uri="{BB962C8B-B14F-4D97-AF65-F5344CB8AC3E}">
        <p14:creationId xmlns:p14="http://schemas.microsoft.com/office/powerpoint/2010/main" val="244846114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xmlns="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xmlns="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sp>
        <p:nvSpPr>
          <p:cNvPr id="18" name="Session Subtitle 1">
            <a:extLst>
              <a:ext uri="{FF2B5EF4-FFF2-40B4-BE49-F238E27FC236}">
                <a16:creationId xmlns:a16="http://schemas.microsoft.com/office/drawing/2014/main" xmlns="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xmlns="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422351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xmlns="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112776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54864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248400" y="1371600"/>
            <a:ext cx="548640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6388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Heading 1">
            <a:extLst>
              <a:ext uri="{FF2B5EF4-FFF2-40B4-BE49-F238E27FC236}">
                <a16:creationId xmlns:a16="http://schemas.microsoft.com/office/drawing/2014/main" xmlns="" id="{D6523D8F-AEC0-8740-88F3-E33A19618D0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xmlns="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548640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xmlns="" id="{ED0C8B5C-8C7D-CD4B-982F-6FE0AD72657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50806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marL="228594" marR="0" lvl="0" indent="-228594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6248400" y="2286000"/>
            <a:ext cx="5486400" cy="40386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3659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xmlns="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347472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4653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Heading 1">
            <a:extLst>
              <a:ext uri="{FF2B5EF4-FFF2-40B4-BE49-F238E27FC236}">
                <a16:creationId xmlns:a16="http://schemas.microsoft.com/office/drawing/2014/main" xmlns="" id="{8DE4E73F-E09E-F74C-BE47-6EE4C9A9F9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572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xmlns="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347472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xmlns="" id="{680373E7-5459-524E-B637-E2639AA101B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58640" y="1374808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1" name="Content Heading 3">
            <a:extLst>
              <a:ext uri="{FF2B5EF4-FFF2-40B4-BE49-F238E27FC236}">
                <a16:creationId xmlns:a16="http://schemas.microsoft.com/office/drawing/2014/main" xmlns="" id="{413E4CA1-ACFB-FA4B-8CA0-3B64D23EC2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296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8337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989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xmlns="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405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DF71D78-2C18-1E4F-8561-986AF679E273}"/>
              </a:ext>
            </a:extLst>
          </p:cNvPr>
          <p:cNvSpPr/>
          <p:nvPr userDrawn="1"/>
        </p:nvSpPr>
        <p:spPr>
          <a:xfrm>
            <a:off x="0" y="4572000"/>
            <a:ext cx="12192000" cy="21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xmlns="" id="{2A87D3DE-08FD-1049-B82B-03AC5DE643A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457189" rtl="0" eaLnBrk="1" latinLnBrk="0" hangingPunct="1">
              <a:spcBef>
                <a:spcPct val="0"/>
              </a:spcBef>
              <a:buNone/>
              <a:defRPr sz="45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xmlns="" id="{F48E3DDE-BB76-E845-828F-0FBEAB40464F}"/>
              </a:ext>
            </a:extLst>
          </p:cNvPr>
          <p:cNvSpPr txBox="1">
            <a:spLocks/>
          </p:cNvSpPr>
          <p:nvPr userDrawn="1"/>
        </p:nvSpPr>
        <p:spPr>
          <a:xfrm>
            <a:off x="838200" y="1752600"/>
            <a:ext cx="10515600" cy="1066800"/>
          </a:xfrm>
          <a:prstGeom prst="rect">
            <a:avLst/>
          </a:prstGeom>
        </p:spPr>
        <p:txBody>
          <a:bodyPr/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3000" b="1" i="1" kern="1200">
                <a:solidFill>
                  <a:schemeClr val="bg1"/>
                </a:solidFill>
                <a:latin typeface="Helvetica Bold Oblique" pitchFamily="2" charset="0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/>
              <a:t>Click to edit Subtitle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89A931E-600E-AF4F-8B58-BDB9EE90A99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lvl1pPr algn="l" defTabSz="457189" rtl="0" eaLnBrk="1" latinLnBrk="0" hangingPunct="1">
        <a:spcBef>
          <a:spcPct val="0"/>
        </a:spcBef>
        <a:buNone/>
        <a:defRPr sz="4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1F07CCA-0975-BB42-B623-5B403A2A78A5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1067645"/>
          </a:xfrm>
          <a:prstGeom prst="rect">
            <a:avLst/>
          </a:prstGeom>
        </p:spPr>
      </p:pic>
      <p:sp>
        <p:nvSpPr>
          <p:cNvPr id="2051" name="Title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317405"/>
            <a:ext cx="1051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09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Footer Line" descr="graphic line"/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2"/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7" name="Footer Slug">
            <a:extLst>
              <a:ext uri="{FF2B5EF4-FFF2-40B4-BE49-F238E27FC236}">
                <a16:creationId xmlns:a16="http://schemas.microsoft.com/office/drawing/2014/main" xmlns="" id="{ACD62210-52F4-6046-B723-D2A396229A65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xmlns="" id="{31F29473-E2E6-F549-8803-BDCB3CB7FD6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01401" y="6492240"/>
            <a:ext cx="533400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3" r:id="rId2"/>
    <p:sldLayoutId id="2147483676" r:id="rId3"/>
    <p:sldLayoutId id="2147483675" r:id="rId4"/>
    <p:sldLayoutId id="2147483677" r:id="rId5"/>
    <p:sldLayoutId id="2147483674" r:id="rId6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 sz="22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A4D7233-9131-FF40-AFB9-49EAF2C1DC64}"/>
              </a:ext>
            </a:extLst>
          </p:cNvPr>
          <p:cNvGrpSpPr/>
          <p:nvPr userDrawn="1"/>
        </p:nvGrpSpPr>
        <p:grpSpPr>
          <a:xfrm>
            <a:off x="0" y="0"/>
            <a:ext cx="12188376" cy="177800"/>
            <a:chOff x="0" y="0"/>
            <a:chExt cx="9141282" cy="2857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7FC2459C-3BCE-E84D-A799-5803BFA53123}"/>
                </a:ext>
              </a:extLst>
            </p:cNvPr>
            <p:cNvSpPr/>
            <p:nvPr userDrawn="1"/>
          </p:nvSpPr>
          <p:spPr>
            <a:xfrm>
              <a:off x="0" y="0"/>
              <a:ext cx="3200400" cy="285750"/>
            </a:xfrm>
            <a:prstGeom prst="rect">
              <a:avLst/>
            </a:prstGeom>
            <a:solidFill>
              <a:srgbClr val="0061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3D76A929-EEC6-F544-9B6A-A0845E14DC76}"/>
                </a:ext>
              </a:extLst>
            </p:cNvPr>
            <p:cNvSpPr/>
            <p:nvPr userDrawn="1"/>
          </p:nvSpPr>
          <p:spPr>
            <a:xfrm>
              <a:off x="3225114" y="0"/>
              <a:ext cx="5916168" cy="2857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Line 9" descr="graphic line">
            <a:extLst>
              <a:ext uri="{FF2B5EF4-FFF2-40B4-BE49-F238E27FC236}">
                <a16:creationId xmlns:a16="http://schemas.microsoft.com/office/drawing/2014/main" xmlns="" id="{80B677BB-F4F5-DC42-B3B6-B5CF5AED7DF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xmlns="" id="{73A2CA48-B7C7-2E46-A607-3F41A55C7D5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0C35F0F-7BD1-234C-ADC2-582D7E292408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7" r:id="rId2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rgbClr val="003366"/>
        </a:buClr>
        <a:buSzPct val="100000"/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339900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79736A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rgbClr val="B90000"/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6CACB9-8937-9B4C-BAE7-6F5F4E9F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Annual Interagency </a:t>
            </a:r>
            <a:br>
              <a:rPr lang="en-US" dirty="0"/>
            </a:br>
            <a:r>
              <a:rPr lang="en-US" dirty="0"/>
              <a:t>Accessibility Forum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85C66B-9EDE-EF4D-9DA7-8020A15F9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400" dirty="0"/>
              <a:t>Enabling Missions through Accessible Technology – </a:t>
            </a:r>
            <a:br>
              <a:rPr lang="en-US" sz="2400" dirty="0"/>
            </a:br>
            <a:r>
              <a:rPr lang="en-US" sz="2400" dirty="0"/>
              <a:t>Leaving No One Behind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B13F474-7F14-884D-B2D4-53B3E56B920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October 6 &amp; 7, 2020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F90C7F9E-E907-5642-8C1D-0594BCF65A4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Susanna Laurin, IAAP Global Leadership Council Chair and </a:t>
            </a:r>
            <a:br>
              <a:rPr lang="en-US" dirty="0"/>
            </a:br>
            <a:r>
              <a:rPr lang="en-US" dirty="0"/>
              <a:t>G3ict Representative to the European Union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8CBCBC98-51B5-6844-B237-E7C0BC09EF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Accessibility on an International Scale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4571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BB80B3-E402-4943-A745-EB98A8630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676400"/>
            <a:ext cx="8178799" cy="2247499"/>
          </a:xfrm>
        </p:spPr>
        <p:txBody>
          <a:bodyPr/>
          <a:lstStyle/>
          <a:p>
            <a:r>
              <a:rPr lang="en-US" dirty="0"/>
              <a:t>The EU:</a:t>
            </a:r>
            <a:br>
              <a:rPr lang="en-US" dirty="0"/>
            </a:br>
            <a:r>
              <a:rPr lang="en-US" dirty="0"/>
              <a:t>from Recommendations </a:t>
            </a:r>
            <a:br>
              <a:rPr lang="en-US" dirty="0"/>
            </a:br>
            <a:r>
              <a:rPr lang="en-US" dirty="0"/>
              <a:t>to Regulations</a:t>
            </a:r>
            <a:br>
              <a:rPr lang="en-US" dirty="0"/>
            </a:br>
            <a:r>
              <a:rPr lang="en-US" dirty="0"/>
              <a:t>- and Harmonization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B9C735A-1F43-5E4B-9D22-DFFD3C8525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72545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47EB2D-C948-E444-BC20-C88994F0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Approach of the European 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4DE82F-BE7A-404D-A3BE-1E8D3338C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37360"/>
            <a:ext cx="6096000" cy="4937760"/>
          </a:xfrm>
        </p:spPr>
        <p:txBody>
          <a:bodyPr/>
          <a:lstStyle/>
          <a:p>
            <a:r>
              <a:rPr lang="en-US" dirty="0"/>
              <a:t>The Disability Strategy</a:t>
            </a:r>
          </a:p>
          <a:p>
            <a:r>
              <a:rPr lang="en-US" dirty="0"/>
              <a:t>Inner Market Perspective</a:t>
            </a:r>
          </a:p>
          <a:p>
            <a:r>
              <a:rPr lang="en-US" dirty="0"/>
              <a:t>EU Directives set the baseline</a:t>
            </a:r>
          </a:p>
          <a:p>
            <a:r>
              <a:rPr lang="en-US" dirty="0"/>
              <a:t>Member States can go beyond </a:t>
            </a:r>
            <a:br>
              <a:rPr lang="en-US" dirty="0"/>
            </a:br>
            <a:r>
              <a:rPr lang="en-US" dirty="0"/>
              <a:t>(and they do)</a:t>
            </a:r>
          </a:p>
          <a:p>
            <a:r>
              <a:rPr lang="en-US" dirty="0"/>
              <a:t>Minimum requirements: EN301549</a:t>
            </a:r>
            <a:br>
              <a:rPr lang="en-US" dirty="0"/>
            </a:br>
            <a:r>
              <a:rPr lang="en-US" dirty="0"/>
              <a:t>(points to WCAG)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2FEF5-D8FB-724E-BF77-B37E58399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xmlns="" id="{403B36A0-C707-4043-BF17-37E264AC98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477" y="1828800"/>
            <a:ext cx="5427523" cy="352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7816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47EB2D-C948-E444-BC20-C88994F0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EU Directives on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4DE82F-BE7A-404D-A3BE-1E8D3338C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62760"/>
            <a:ext cx="6858000" cy="4937760"/>
          </a:xfrm>
        </p:spPr>
        <p:txBody>
          <a:bodyPr/>
          <a:lstStyle/>
          <a:p>
            <a:r>
              <a:rPr lang="en-US" b="1" dirty="0"/>
              <a:t>Procurement Directive </a:t>
            </a:r>
            <a:r>
              <a:rPr lang="en-US" dirty="0"/>
              <a:t>(2017)</a:t>
            </a:r>
            <a:br>
              <a:rPr lang="en-US" dirty="0"/>
            </a:br>
            <a:r>
              <a:rPr lang="en-US" dirty="0"/>
              <a:t>Acquisition over the threshold</a:t>
            </a:r>
          </a:p>
          <a:p>
            <a:r>
              <a:rPr lang="en-US" b="1" dirty="0"/>
              <a:t>Web Accessibility Directive </a:t>
            </a:r>
            <a:r>
              <a:rPr lang="en-US" dirty="0"/>
              <a:t>(2018)</a:t>
            </a:r>
            <a:br>
              <a:rPr lang="en-US" dirty="0"/>
            </a:br>
            <a:r>
              <a:rPr lang="en-US" dirty="0"/>
              <a:t>Websites, Documents and Apps </a:t>
            </a:r>
            <a:br>
              <a:rPr lang="en-US" dirty="0"/>
            </a:br>
            <a:r>
              <a:rPr lang="en-US" dirty="0"/>
              <a:t>of Public Sector and Tax paid Services</a:t>
            </a:r>
          </a:p>
          <a:p>
            <a:r>
              <a:rPr lang="en-US" b="1" dirty="0"/>
              <a:t>European Accessibility Act </a:t>
            </a:r>
            <a:r>
              <a:rPr lang="en-US" dirty="0"/>
              <a:t>(2019)</a:t>
            </a:r>
            <a:br>
              <a:rPr lang="en-US" dirty="0"/>
            </a:br>
            <a:r>
              <a:rPr lang="en-US" dirty="0"/>
              <a:t>Selected Digital Products and Services in the Private Sector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2FEF5-D8FB-724E-BF77-B37E58399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xmlns="" id="{E55EB9B2-78DB-3147-AABC-789352CD241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3343" y="1905000"/>
            <a:ext cx="4911223" cy="326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23911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C4FC99-A05F-CC48-BB9D-CD3AB46CD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Indirect Impact: a broader reach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54435D-4B65-A348-87AB-8FF5D8FB3CB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Procurement Directive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D01E1C3-EE11-5340-A98E-25346DB32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ICT-suppliers who want to sell to public sector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B6B325C-29A3-D94E-B75F-53A182C3383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Accessibility Directive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DBC9127-5FAE-0E41-AB51-741D19EF4AB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58640" y="2286000"/>
            <a:ext cx="3870960" cy="4023360"/>
          </a:xfrm>
        </p:spPr>
        <p:txBody>
          <a:bodyPr/>
          <a:lstStyle/>
          <a:p>
            <a:r>
              <a:rPr lang="en-US" sz="2600" dirty="0"/>
              <a:t>Authoring tools</a:t>
            </a:r>
          </a:p>
          <a:p>
            <a:r>
              <a:rPr lang="en-US" sz="2600" dirty="0"/>
              <a:t>Service providers</a:t>
            </a:r>
          </a:p>
          <a:p>
            <a:r>
              <a:rPr lang="en-US" sz="2600" dirty="0"/>
              <a:t>Developers</a:t>
            </a:r>
          </a:p>
          <a:p>
            <a:r>
              <a:rPr lang="en-US" sz="2600" dirty="0"/>
              <a:t>Designers</a:t>
            </a:r>
          </a:p>
          <a:p>
            <a:r>
              <a:rPr lang="en-US" sz="2600" dirty="0" err="1"/>
              <a:t>UX’ers</a:t>
            </a:r>
            <a:endParaRPr lang="en-US" sz="2600" dirty="0"/>
          </a:p>
          <a:p>
            <a:r>
              <a:rPr lang="en-US" sz="2600" dirty="0"/>
              <a:t>Document producers</a:t>
            </a:r>
          </a:p>
          <a:p>
            <a:r>
              <a:rPr lang="en-US" sz="2600" dirty="0"/>
              <a:t>Content providers</a:t>
            </a:r>
          </a:p>
          <a:p>
            <a:endParaRPr lang="en-US" sz="2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839423B8-6FF8-A54A-9090-07A866F1D43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European Accessibility Act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B4DE6DB9-C279-3040-8003-43E253A90E5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29600" y="2286000"/>
            <a:ext cx="3657600" cy="4023360"/>
          </a:xfrm>
        </p:spPr>
        <p:txBody>
          <a:bodyPr/>
          <a:lstStyle/>
          <a:p>
            <a:r>
              <a:rPr lang="en-US" dirty="0"/>
              <a:t>All ICT-suppliers</a:t>
            </a:r>
          </a:p>
          <a:p>
            <a:r>
              <a:rPr lang="en-US" dirty="0"/>
              <a:t>Far beyond the web</a:t>
            </a:r>
          </a:p>
          <a:p>
            <a:r>
              <a:rPr lang="en-US" dirty="0"/>
              <a:t>Supports and tightens the Procurement Directive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AE71B8-D52C-1349-9317-68A8FFC23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1719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C4FC99-A05F-CC48-BB9D-CD3AB46CD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Enforcement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54435D-4B65-A348-87AB-8FF5D8FB3CB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Procurement Directive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D01E1C3-EE11-5340-A98E-25346DB32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monitoring</a:t>
            </a:r>
          </a:p>
          <a:p>
            <a:r>
              <a:rPr lang="en-US" dirty="0"/>
              <a:t>Competitors can complain</a:t>
            </a:r>
          </a:p>
          <a:p>
            <a:r>
              <a:rPr lang="en-US" dirty="0"/>
              <a:t>EAA will support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B6B325C-29A3-D94E-B75F-53A182C3383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Web Accessibility Directive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DBC9127-5FAE-0E41-AB51-741D19EF4AB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58640" y="2286000"/>
            <a:ext cx="3870960" cy="4023360"/>
          </a:xfrm>
        </p:spPr>
        <p:txBody>
          <a:bodyPr/>
          <a:lstStyle/>
          <a:p>
            <a:r>
              <a:rPr lang="en-US" sz="2600" dirty="0"/>
              <a:t>National Monitoring</a:t>
            </a:r>
          </a:p>
          <a:p>
            <a:r>
              <a:rPr lang="en-US" sz="2600" dirty="0"/>
              <a:t>Accessibility Statement</a:t>
            </a:r>
          </a:p>
          <a:p>
            <a:r>
              <a:rPr lang="en-US" sz="2600" dirty="0"/>
              <a:t>Feed back Mechanism</a:t>
            </a:r>
          </a:p>
          <a:p>
            <a:r>
              <a:rPr lang="en-US" sz="2600" dirty="0"/>
              <a:t>Complaints Mechanism</a:t>
            </a:r>
          </a:p>
          <a:p>
            <a:endParaRPr lang="en-US" sz="2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839423B8-6FF8-A54A-9090-07A866F1D43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European Accessibility Act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B4DE6DB9-C279-3040-8003-43E253A90E5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29600" y="2286000"/>
            <a:ext cx="3657600" cy="4023360"/>
          </a:xfrm>
        </p:spPr>
        <p:txBody>
          <a:bodyPr/>
          <a:lstStyle/>
          <a:p>
            <a:r>
              <a:rPr lang="en-US" b="1" dirty="0"/>
              <a:t>Products: </a:t>
            </a:r>
          </a:p>
          <a:p>
            <a:pPr lvl="1"/>
            <a:r>
              <a:rPr lang="en-US" dirty="0"/>
              <a:t>CE-marking</a:t>
            </a:r>
          </a:p>
          <a:p>
            <a:pPr lvl="1"/>
            <a:r>
              <a:rPr lang="en-US" dirty="0"/>
              <a:t>Monitoring when necessary</a:t>
            </a:r>
          </a:p>
          <a:p>
            <a:r>
              <a:rPr lang="en-US" b="1" dirty="0"/>
              <a:t>Services:</a:t>
            </a:r>
          </a:p>
          <a:p>
            <a:pPr lvl="1"/>
            <a:r>
              <a:rPr lang="en-US" dirty="0"/>
              <a:t>Regular Monitoring</a:t>
            </a:r>
          </a:p>
          <a:p>
            <a:pPr lvl="1"/>
            <a:r>
              <a:rPr lang="en-US" dirty="0"/>
              <a:t>Follow up on complaints</a:t>
            </a:r>
          </a:p>
          <a:p>
            <a:pPr lvl="1"/>
            <a:r>
              <a:rPr lang="en-US" dirty="0"/>
              <a:t>Verify remediation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AE71B8-D52C-1349-9317-68A8FFC23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4820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47EB2D-C948-E444-BC20-C88994F0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Litigation is not the driving force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4DE82F-BE7A-404D-A3BE-1E8D3338C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07540"/>
            <a:ext cx="7543800" cy="4937760"/>
          </a:xfrm>
        </p:spPr>
        <p:txBody>
          <a:bodyPr/>
          <a:lstStyle/>
          <a:p>
            <a:r>
              <a:rPr lang="en-US" dirty="0"/>
              <a:t>Transparent reporting results</a:t>
            </a:r>
          </a:p>
          <a:p>
            <a:r>
              <a:rPr lang="en-US" dirty="0"/>
              <a:t>Comparison between countries </a:t>
            </a:r>
            <a:br>
              <a:rPr lang="en-US" dirty="0"/>
            </a:br>
            <a:r>
              <a:rPr lang="en-US" dirty="0"/>
              <a:t>and sectors</a:t>
            </a:r>
          </a:p>
          <a:p>
            <a:r>
              <a:rPr lang="en-US" dirty="0"/>
              <a:t>Shame culture is strong</a:t>
            </a:r>
          </a:p>
          <a:p>
            <a:r>
              <a:rPr lang="en-US" dirty="0"/>
              <a:t>Penalties are low</a:t>
            </a:r>
          </a:p>
          <a:p>
            <a:r>
              <a:rPr lang="en-US" dirty="0"/>
              <a:t>EAA: products can be taken off the market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2FEF5-D8FB-724E-BF77-B37E58399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2" descr="Relaterad bild">
            <a:extLst>
              <a:ext uri="{FF2B5EF4-FFF2-40B4-BE49-F238E27FC236}">
                <a16:creationId xmlns:a16="http://schemas.microsoft.com/office/drawing/2014/main" xmlns="" id="{8F1731D5-080F-5442-B96A-FF3487B6E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013" y="1932940"/>
            <a:ext cx="4911987" cy="31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27334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47EB2D-C948-E444-BC20-C88994F0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already see the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4DE82F-BE7A-404D-A3BE-1E8D3338C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20240"/>
            <a:ext cx="6477000" cy="4937760"/>
          </a:xfrm>
        </p:spPr>
        <p:txBody>
          <a:bodyPr/>
          <a:lstStyle/>
          <a:p>
            <a:r>
              <a:rPr lang="en-US" dirty="0"/>
              <a:t>Procurement and public sector purchase include accessibility requirements</a:t>
            </a:r>
          </a:p>
          <a:p>
            <a:r>
              <a:rPr lang="en-US" dirty="0"/>
              <a:t>Increased demand on both sides</a:t>
            </a:r>
          </a:p>
          <a:p>
            <a:r>
              <a:rPr lang="en-US" dirty="0"/>
              <a:t>Generic ICT-industry: training and certification</a:t>
            </a:r>
          </a:p>
          <a:p>
            <a:r>
              <a:rPr lang="en-US" dirty="0"/>
              <a:t>New specialist companies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2FEF5-D8FB-724E-BF77-B37E58399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6" name="Bildobjekt 5" descr="Krukväxter som börjat spira">
            <a:extLst>
              <a:ext uri="{FF2B5EF4-FFF2-40B4-BE49-F238E27FC236}">
                <a16:creationId xmlns:a16="http://schemas.microsoft.com/office/drawing/2014/main" xmlns="" id="{10BB2A2E-1949-EE43-A5F5-FBB3BEC3E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769" y="2057400"/>
            <a:ext cx="468923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7105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aster Cover Slide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Layout Slid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reaker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Custom</PresentationFormat>
  <Paragraphs>68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Master Cover Slide</vt:lpstr>
      <vt:lpstr>Content Layout</vt:lpstr>
      <vt:lpstr>Breaker Layout</vt:lpstr>
      <vt:lpstr>Annual Interagency  Accessibility Forum</vt:lpstr>
      <vt:lpstr>The EU: from Recommendations  to Regulations - and Harmonization</vt:lpstr>
      <vt:lpstr>The Approach of the European Union</vt:lpstr>
      <vt:lpstr>The EU Directives on Accessibility</vt:lpstr>
      <vt:lpstr>The Indirect Impact: a broader reach</vt:lpstr>
      <vt:lpstr>Enforcement</vt:lpstr>
      <vt:lpstr>Litigation is not the driving force</vt:lpstr>
      <vt:lpstr>We can already see the difference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Interagency Accessibility Forum</dc:title>
  <dc:creator/>
  <cp:lastModifiedBy/>
  <cp:revision>1</cp:revision>
  <dcterms:created xsi:type="dcterms:W3CDTF">2013-08-29T18:50:40Z</dcterms:created>
  <dcterms:modified xsi:type="dcterms:W3CDTF">2020-09-28T13:59:20Z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</Properties>
</file>

<file path=docProps/thumbnail.jpeg>
</file>